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2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8" r:id="rId3"/>
  </p:sldMasterIdLst>
  <p:sldIdLst>
    <p:sldId id="256" r:id="rId4"/>
    <p:sldId id="259" r:id="rId5"/>
    <p:sldId id="276" r:id="rId6"/>
    <p:sldId id="277" r:id="rId7"/>
    <p:sldId id="305" r:id="rId8"/>
    <p:sldId id="278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7" r:id="rId19"/>
    <p:sldId id="308" r:id="rId20"/>
    <p:sldId id="311" r:id="rId21"/>
    <p:sldId id="312" r:id="rId22"/>
    <p:sldId id="309" r:id="rId23"/>
    <p:sldId id="281" r:id="rId24"/>
    <p:sldId id="314" r:id="rId25"/>
    <p:sldId id="282" r:id="rId26"/>
    <p:sldId id="266" r:id="rId27"/>
    <p:sldId id="261" r:id="rId28"/>
  </p:sldIdLst>
  <p:sldSz cx="12192000" cy="6858000"/>
  <p:notesSz cx="6858000" cy="9144000"/>
  <p:embeddedFontLst>
    <p:embeddedFont>
      <p:font typeface="K2D" panose="00000500000000000000" pitchFamily="2" charset="-34"/>
      <p:regular r:id="rId32"/>
      <p:bold r:id="rId33"/>
      <p:italic r:id="rId34"/>
      <p:boldItalic r:id="rId35"/>
    </p:embeddedFont>
    <p:embeddedFont>
      <p:font typeface="Readex Pro" pitchFamily="2" charset="-78"/>
      <p:regular r:id="rId36"/>
      <p:bold r:id="rId37"/>
    </p:embeddedFont>
    <p:embeddedFont>
      <p:font typeface="MS PGothic" panose="020B0600070205080204" pitchFamily="50" charset="-128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Yu Gothic" panose="020B0400000000000000" charset="-128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F5CAA"/>
    <a:srgbClr val="CCFFFF"/>
    <a:srgbClr val="00AFEF"/>
    <a:srgbClr val="27ACE3"/>
    <a:srgbClr val="1F5CA9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GB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en-GB"/>
              <a:t>Biểu đồ độ tin cậy</a:t>
            </a:r>
            <a:endParaRPr lang="en-US" altLang="en-GB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725697211155378"/>
          <c:y val="0.0189083820662768"/>
          <c:w val="0.924442231075697"/>
          <c:h val="0.6679142300194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[Book1]Sheet1!$D$3</c:f>
              <c:strCache>
                <c:ptCount val="1"/>
                <c:pt idx="0">
                  <c:v>Số câu dự đoán 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[Book1]Sheet1!$E$2:$AD$2</c:f>
              <c:numCache>
                <c:formatCode>General</c:formatCode>
                <c:ptCount val="26"/>
                <c:pt idx="0">
                  <c:v>0.49</c:v>
                </c:pt>
                <c:pt idx="1">
                  <c:v>0.51</c:v>
                </c:pt>
                <c:pt idx="2">
                  <c:v>0.53</c:v>
                </c:pt>
                <c:pt idx="3">
                  <c:v>0.55</c:v>
                </c:pt>
                <c:pt idx="4">
                  <c:v>0.57</c:v>
                </c:pt>
                <c:pt idx="5">
                  <c:v>0.59</c:v>
                </c:pt>
                <c:pt idx="6">
                  <c:v>0.61</c:v>
                </c:pt>
                <c:pt idx="7">
                  <c:v>0.63</c:v>
                </c:pt>
                <c:pt idx="8">
                  <c:v>0.65</c:v>
                </c:pt>
                <c:pt idx="9">
                  <c:v>0.68</c:v>
                </c:pt>
                <c:pt idx="10" c:formatCode="0.00_ 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</c:numCache>
            </c:numRef>
          </c:cat>
          <c:val>
            <c:numRef>
              <c:f>[Book1]Sheet1!$E$3:$AD$3</c:f>
              <c:numCache>
                <c:formatCode>General</c:formatCode>
                <c:ptCount val="26"/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10</c:v>
                </c:pt>
                <c:pt idx="22">
                  <c:v>60</c:v>
                </c:pt>
                <c:pt idx="23">
                  <c:v>80</c:v>
                </c:pt>
                <c:pt idx="24">
                  <c:v>578</c:v>
                </c:pt>
                <c:pt idx="25">
                  <c:v>150</c:v>
                </c:pt>
              </c:numCache>
            </c:numRef>
          </c:val>
        </c:ser>
        <c:ser>
          <c:idx val="1"/>
          <c:order val="1"/>
          <c:tx>
            <c:strRef>
              <c:f>[Book1]Sheet1!$D$4</c:f>
              <c:strCache>
                <c:ptCount val="1"/>
                <c:pt idx="0">
                  <c:v>Số câu dự đoán 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[Book1]Sheet1!$E$2:$AD$2</c:f>
              <c:numCache>
                <c:formatCode>General</c:formatCode>
                <c:ptCount val="26"/>
                <c:pt idx="0">
                  <c:v>0.49</c:v>
                </c:pt>
                <c:pt idx="1">
                  <c:v>0.51</c:v>
                </c:pt>
                <c:pt idx="2">
                  <c:v>0.53</c:v>
                </c:pt>
                <c:pt idx="3">
                  <c:v>0.55</c:v>
                </c:pt>
                <c:pt idx="4">
                  <c:v>0.57</c:v>
                </c:pt>
                <c:pt idx="5">
                  <c:v>0.59</c:v>
                </c:pt>
                <c:pt idx="6">
                  <c:v>0.61</c:v>
                </c:pt>
                <c:pt idx="7">
                  <c:v>0.63</c:v>
                </c:pt>
                <c:pt idx="8">
                  <c:v>0.65</c:v>
                </c:pt>
                <c:pt idx="9">
                  <c:v>0.68</c:v>
                </c:pt>
                <c:pt idx="10" c:formatCode="0.00_ ">
                  <c:v>0.7</c:v>
                </c:pt>
                <c:pt idx="11">
                  <c:v>0.72</c:v>
                </c:pt>
                <c:pt idx="12">
                  <c:v>0.74</c:v>
                </c:pt>
                <c:pt idx="13">
                  <c:v>0.76</c:v>
                </c:pt>
                <c:pt idx="14">
                  <c:v>0.78</c:v>
                </c:pt>
                <c:pt idx="15">
                  <c:v>0.8</c:v>
                </c:pt>
                <c:pt idx="16">
                  <c:v>0.82</c:v>
                </c:pt>
                <c:pt idx="17">
                  <c:v>0.84</c:v>
                </c:pt>
                <c:pt idx="18">
                  <c:v>0.86</c:v>
                </c:pt>
                <c:pt idx="19">
                  <c:v>0.88</c:v>
                </c:pt>
                <c:pt idx="20">
                  <c:v>0.9</c:v>
                </c:pt>
                <c:pt idx="21">
                  <c:v>0.92</c:v>
                </c:pt>
                <c:pt idx="22">
                  <c:v>0.94</c:v>
                </c:pt>
                <c:pt idx="23">
                  <c:v>0.96</c:v>
                </c:pt>
                <c:pt idx="24">
                  <c:v>0.98</c:v>
                </c:pt>
                <c:pt idx="25">
                  <c:v>1</c:v>
                </c:pt>
              </c:numCache>
            </c:numRef>
          </c:cat>
          <c:val>
            <c:numRef>
              <c:f>[Book1]Sheet1!$E$4:$AD$4</c:f>
              <c:numCache>
                <c:formatCode>General</c:formatCode>
                <c:ptCount val="26"/>
                <c:pt idx="0">
                  <c:v>1</c:v>
                </c:pt>
                <c:pt idx="2">
                  <c:v>1</c:v>
                </c:pt>
                <c:pt idx="7">
                  <c:v>1</c:v>
                </c:pt>
                <c:pt idx="11">
                  <c:v>1</c:v>
                </c:pt>
                <c:pt idx="13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782363020"/>
        <c:axId val="223268766"/>
      </c:barChart>
      <c:catAx>
        <c:axId val="7823630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3268766"/>
        <c:crosses val="autoZero"/>
        <c:auto val="1"/>
        <c:lblAlgn val="ctr"/>
        <c:lblOffset val="100"/>
        <c:noMultiLvlLbl val="0"/>
      </c:catAx>
      <c:valAx>
        <c:axId val="22326876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23630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chemeClr val="bg1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  <a:endParaRPr lang="en-US"/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  <a:endParaRPr lang="en-US" b="1" i="0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  <a:endParaRPr lang="en-US" sz="1400" b="1" i="0">
              <a:solidFill>
                <a:srgbClr val="00AFEF"/>
              </a:solidFill>
              <a:latin typeface="K2D" panose="00000500000000000000" pitchFamily="2" charset="-34"/>
              <a:cs typeface="Readex Pro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31.png"/><Relationship Id="rId1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6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webp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0" y="115570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TRƯỜNG ĐẠI HỌC CẦN THƠ</a:t>
            </a:r>
            <a:endParaRPr lang="en-US" altLang="en-GB" sz="2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635" y="1676400"/>
            <a:ext cx="121926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TRƯỜNG CÔNG NGHỆ THÔNG TIN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algn="ctr"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&amp; TRUYỀN THÔNG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785" y="2489835"/>
            <a:ext cx="12192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BÁO CÁO LUẬN VĂN TỐT NGHIỆP ĐẠI HỌC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algn="ctr"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NGÀNH KHOA HỌC MÁY TÍNH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635" y="3637915"/>
            <a:ext cx="12106910" cy="925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2800" b="1" dirty="0">
                <a:solidFill>
                  <a:srgbClr val="FFFF00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XÂY DỰNG WEBSITE KINH DOANH CÁC MẶT HÀNG NỘI THẤT </a:t>
            </a:r>
            <a:br>
              <a:rPr lang="en-US" altLang="en-GB" sz="2800" b="1" dirty="0">
                <a:solidFill>
                  <a:srgbClr val="FFFF00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</a:br>
            <a:r>
              <a:rPr lang="en-US" altLang="en-GB" sz="2800" b="1" dirty="0">
                <a:solidFill>
                  <a:srgbClr val="FFFF00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CÓ TÍCH HỢP CHATBOT  HỖ TRỢ KHÁCH HÀNG</a:t>
            </a:r>
            <a:endParaRPr lang="en-US" altLang="en-GB" sz="2800" b="1" kern="1200" dirty="0">
              <a:solidFill>
                <a:srgbClr val="FFFF00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algn="ctr"/>
            <a:endParaRPr lang="en-US" altLang="en-GB" sz="2800" b="1" kern="1200" dirty="0">
              <a:solidFill>
                <a:srgbClr val="FFFF00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25095" y="5015230"/>
            <a:ext cx="4439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0" hangingPunct="0"/>
            <a:r>
              <a:rPr lang="en-US" altLang="ja-JP" sz="2400" b="1" i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Cán bộ hướng dẫn</a:t>
            </a:r>
            <a:r>
              <a:rPr lang="en-US" altLang="ja-JP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:</a:t>
            </a:r>
            <a:endParaRPr lang="en-US" altLang="ja-JP" sz="2400" b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TS. Lưu Tiến Đạo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293735" y="4881880"/>
            <a:ext cx="4092575" cy="161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eaLnBrk="0" hangingPunct="0"/>
            <a:r>
              <a:rPr lang="en-US" altLang="ja-JP" sz="2400" b="1" i="1" u="sng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Sinh viên thực hiện</a:t>
            </a:r>
            <a:r>
              <a:rPr lang="en-US" altLang="ja-JP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:</a:t>
            </a:r>
            <a:endParaRPr lang="en-US" altLang="ja-JP" sz="2400" b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Đinh Hoàng Nhân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MSSV: B2007253</a:t>
            </a:r>
            <a:endParaRPr lang="en-US" altLang="ja-JP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pPr eaLnBrk="0" hangingPunct="0"/>
            <a:r>
              <a:rPr lang="en-US" altLang="ja-JP" sz="2400" b="1" dirty="0">
                <a:solidFill>
                  <a:schemeClr val="bg1"/>
                </a:solidFill>
                <a:latin typeface="Times New Roman" panose="02020603050405020304" charset="0"/>
                <a:ea typeface="MS PGothic" panose="020B0600070205080204" pitchFamily="50" charset="-128"/>
                <a:cs typeface="Times New Roman" panose="02020603050405020304" charset="0"/>
                <a:sym typeface="+mn-ea"/>
              </a:rPr>
              <a:t>Lớp: DI20Z6A3</a:t>
            </a:r>
            <a:endParaRPr lang="ja-JP" altLang="en-US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  <a:p>
            <a:endParaRPr lang="ja-JP" altLang="en-US" sz="2400" b="1" dirty="0">
              <a:solidFill>
                <a:schemeClr val="bg1"/>
              </a:solidFill>
              <a:latin typeface="Times New Roman" panose="02020603050405020304" charset="0"/>
              <a:ea typeface="MS PGothic" panose="020B0600070205080204" pitchFamily="50" charset="-128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3.3. WEBSITE “SÀN THƯƠNG MẠI ĐIỆN TỬ”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5587365" y="1658620"/>
            <a:ext cx="1017270" cy="9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s 4"/>
          <p:cNvSpPr/>
          <p:nvPr/>
        </p:nvSpPr>
        <p:spPr>
          <a:xfrm>
            <a:off x="678180" y="3185160"/>
            <a:ext cx="4477385" cy="615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cửa hàng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14465" y="3185160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Sử dụng chatbot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72905" y="3185160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Trò chuyện với khách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195" y="4967605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đơn hàng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52320" y="4967605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quảng cáo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1445" y="4967605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sản phẩm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89955" y="4967605"/>
            <a:ext cx="1729105" cy="65786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danh mục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Elbow Connector 12"/>
          <p:cNvCxnSpPr>
            <a:stCxn id="11" idx="2"/>
            <a:endCxn id="5" idx="0"/>
          </p:cNvCxnSpPr>
          <p:nvPr/>
        </p:nvCxnSpPr>
        <p:spPr>
          <a:xfrm rot="5400000">
            <a:off x="4223385" y="1312545"/>
            <a:ext cx="566420" cy="317881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2"/>
            <a:endCxn id="6" idx="0"/>
          </p:cNvCxnSpPr>
          <p:nvPr/>
        </p:nvCxnSpPr>
        <p:spPr>
          <a:xfrm rot="5400000" flipV="1">
            <a:off x="6454140" y="2259965"/>
            <a:ext cx="566420" cy="1283335"/>
          </a:xfrm>
          <a:prstGeom prst="bentConnector3">
            <a:avLst>
              <a:gd name="adj1" fmla="val 49944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1" idx="2"/>
            <a:endCxn id="7" idx="0"/>
          </p:cNvCxnSpPr>
          <p:nvPr/>
        </p:nvCxnSpPr>
        <p:spPr>
          <a:xfrm rot="5400000" flipV="1">
            <a:off x="7833360" y="880745"/>
            <a:ext cx="566420" cy="4041775"/>
          </a:xfrm>
          <a:prstGeom prst="bentConnector3">
            <a:avLst>
              <a:gd name="adj1" fmla="val 49944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2"/>
            <a:endCxn id="10" idx="0"/>
          </p:cNvCxnSpPr>
          <p:nvPr/>
        </p:nvCxnSpPr>
        <p:spPr>
          <a:xfrm rot="5400000">
            <a:off x="1373188" y="3423603"/>
            <a:ext cx="1167130" cy="1920875"/>
          </a:xfrm>
          <a:prstGeom prst="bentConnector3">
            <a:avLst>
              <a:gd name="adj1" fmla="val 49973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8" idx="0"/>
          </p:cNvCxnSpPr>
          <p:nvPr/>
        </p:nvCxnSpPr>
        <p:spPr>
          <a:xfrm rot="5400000" flipV="1">
            <a:off x="3294063" y="3423603"/>
            <a:ext cx="1167130" cy="1920875"/>
          </a:xfrm>
          <a:prstGeom prst="bentConnector3">
            <a:avLst>
              <a:gd name="adj1" fmla="val 49973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2"/>
            <a:endCxn id="12" idx="0"/>
          </p:cNvCxnSpPr>
          <p:nvPr/>
        </p:nvCxnSpPr>
        <p:spPr>
          <a:xfrm rot="5400000" flipV="1">
            <a:off x="4302443" y="2415223"/>
            <a:ext cx="1167130" cy="3937635"/>
          </a:xfrm>
          <a:prstGeom prst="bentConnector3">
            <a:avLst>
              <a:gd name="adj1" fmla="val 49973"/>
            </a:avLst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5" idx="2"/>
            <a:endCxn id="9" idx="0"/>
          </p:cNvCxnSpPr>
          <p:nvPr/>
        </p:nvCxnSpPr>
        <p:spPr>
          <a:xfrm rot="5400000" flipV="1">
            <a:off x="2333625" y="4384040"/>
            <a:ext cx="1167130" cy="3175"/>
          </a:xfrm>
          <a:prstGeom prst="bentConnector2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3.4. CHATBOT HỖ TRỢ KHÁCH HÀNG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205355" y="2386965"/>
            <a:ext cx="800100" cy="91948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2477135" y="1821180"/>
            <a:ext cx="1475740" cy="565785"/>
          </a:xfrm>
          <a:prstGeom prst="wedgeEllipseCallout">
            <a:avLst/>
          </a:prstGeom>
        </p:spPr>
        <p:style>
          <a:lnRef idx="2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Thông điệp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8253730" y="2298700"/>
            <a:ext cx="1834515" cy="11303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NLU Model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5368290" y="4968875"/>
            <a:ext cx="2014855" cy="11410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Dialog Management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0730" y="5099050"/>
            <a:ext cx="1580515" cy="880745"/>
          </a:xfrm>
          <a:prstGeom prst="roundRect">
            <a:avLst/>
          </a:prstGeom>
          <a:ln w="6350" cap="flat" cmpd="sng" algn="ctr">
            <a:solidFill>
              <a:schemeClr val="accent5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Ý định: mua ghế dài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Straight Arrow Connector 10"/>
          <p:cNvCxnSpPr>
            <a:stCxn id="22" idx="3"/>
            <a:endCxn id="7" idx="1"/>
          </p:cNvCxnSpPr>
          <p:nvPr/>
        </p:nvCxnSpPr>
        <p:spPr>
          <a:xfrm>
            <a:off x="3005455" y="2846705"/>
            <a:ext cx="5248275" cy="171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8253730" y="1930400"/>
            <a:ext cx="220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intent classification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>
            <a:off x="9171305" y="3429000"/>
            <a:ext cx="0" cy="16700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  <a:endCxn id="8" idx="3"/>
          </p:cNvCxnSpPr>
          <p:nvPr/>
        </p:nvCxnSpPr>
        <p:spPr>
          <a:xfrm flipH="1">
            <a:off x="7383145" y="553974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9" idx="3"/>
          </p:cNvCxnSpPr>
          <p:nvPr/>
        </p:nvCxnSpPr>
        <p:spPr>
          <a:xfrm flipH="1">
            <a:off x="3490595" y="5635625"/>
            <a:ext cx="1877695" cy="44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9" idx="0"/>
            <a:endCxn id="22" idx="2"/>
          </p:cNvCxnSpPr>
          <p:nvPr/>
        </p:nvCxnSpPr>
        <p:spPr>
          <a:xfrm flipV="1">
            <a:off x="2605405" y="3306445"/>
            <a:ext cx="0" cy="17926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509770" y="2478405"/>
            <a:ext cx="303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“tôi muốn mua ghế dài:”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557520" y="4526915"/>
            <a:ext cx="182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action mapping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719580" y="5099050"/>
            <a:ext cx="1771015" cy="1081405"/>
          </a:xfrm>
          <a:prstGeom prst="round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action: lấy thông tin của “ghế dài”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3.4. CHATBOT HỖ TRỢ KHÁCH HÀNG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47980" y="1195705"/>
            <a:ext cx="4784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Các bước xây dựng chatbot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6390" y="2101215"/>
            <a:ext cx="7096125" cy="4248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078345" y="2033905"/>
            <a:ext cx="1113790" cy="54102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806 câu hỏi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78345" y="1195705"/>
            <a:ext cx="1113790" cy="54102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27 ý định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Elbow Connector 7"/>
          <p:cNvCxnSpPr>
            <a:endCxn id="7" idx="1"/>
          </p:cNvCxnSpPr>
          <p:nvPr/>
        </p:nvCxnSpPr>
        <p:spPr>
          <a:xfrm flipV="1">
            <a:off x="5962650" y="1466215"/>
            <a:ext cx="1115695" cy="970280"/>
          </a:xfrm>
          <a:prstGeom prst="bentConnector3">
            <a:avLst>
              <a:gd name="adj1" fmla="val 5002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6" idx="1"/>
          </p:cNvCxnSpPr>
          <p:nvPr/>
        </p:nvCxnSpPr>
        <p:spPr>
          <a:xfrm flipV="1">
            <a:off x="5951855" y="2304415"/>
            <a:ext cx="1126490" cy="99695"/>
          </a:xfrm>
          <a:prstGeom prst="bentConnector3">
            <a:avLst>
              <a:gd name="adj1" fmla="val 5101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47980" y="3107055"/>
            <a:ext cx="2196465" cy="115697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+ product_name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+category_name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+ from_price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+ to_price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" name="Straight Arrow Connector 10"/>
          <p:cNvCxnSpPr>
            <a:endCxn id="10" idx="3"/>
          </p:cNvCxnSpPr>
          <p:nvPr/>
        </p:nvCxnSpPr>
        <p:spPr>
          <a:xfrm flipH="1">
            <a:off x="2544445" y="3661410"/>
            <a:ext cx="1030605" cy="24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3.4. CHATBOT HỖ TRỢ KHÁCH HÀNG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5635" y="2542540"/>
            <a:ext cx="2260600" cy="6261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Default action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35635" y="3476625"/>
            <a:ext cx="2260600" cy="6261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utter action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5635" y="4410710"/>
            <a:ext cx="2260600" cy="6261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custom action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041775" y="2542540"/>
            <a:ext cx="2875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 mặc định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116070" y="35598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cố định, ít truy vấn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041775" y="4309110"/>
            <a:ext cx="3406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Cần trích xuất thông tin và truy vấn đến cơ sở dữ liệu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171825" y="2733675"/>
            <a:ext cx="848995" cy="1428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192780" y="3716020"/>
            <a:ext cx="848995" cy="1428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192780" y="4652010"/>
            <a:ext cx="848995" cy="1428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ectangles 11"/>
          <p:cNvSpPr/>
          <p:nvPr/>
        </p:nvSpPr>
        <p:spPr>
          <a:xfrm>
            <a:off x="434340" y="2256155"/>
            <a:ext cx="6950710" cy="3629660"/>
          </a:xfrm>
          <a:prstGeom prst="rect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8657590" y="2319655"/>
            <a:ext cx="3077210" cy="9759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Rules 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8657590" y="5036820"/>
            <a:ext cx="3077210" cy="9759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stories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Elbow Connector 14"/>
          <p:cNvCxnSpPr>
            <a:stCxn id="12" idx="3"/>
            <a:endCxn id="13" idx="1"/>
          </p:cNvCxnSpPr>
          <p:nvPr/>
        </p:nvCxnSpPr>
        <p:spPr>
          <a:xfrm flipV="1">
            <a:off x="7385050" y="2807970"/>
            <a:ext cx="1272540" cy="126301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2" idx="3"/>
            <a:endCxn id="14" idx="1"/>
          </p:cNvCxnSpPr>
          <p:nvPr/>
        </p:nvCxnSpPr>
        <p:spPr>
          <a:xfrm>
            <a:off x="7385050" y="4070985"/>
            <a:ext cx="1272540" cy="14541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635635" y="11309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xây dựng bộ câu trả lời.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3.4. CHATBOT HỖ TRỢ KHÁCH HÀNG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73430" y="1109345"/>
            <a:ext cx="3788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Huấn luyện chatbot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5" name="Content Placeholder 4"/>
          <p:cNvGraphicFramePr/>
          <p:nvPr>
            <p:ph sz="half" idx="2"/>
            <p:custDataLst>
              <p:tags r:id="rId1"/>
            </p:custDataLst>
          </p:nvPr>
        </p:nvGraphicFramePr>
        <p:xfrm>
          <a:off x="2574925" y="1605915"/>
          <a:ext cx="729615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050"/>
                <a:gridCol w="2432050"/>
                <a:gridCol w="2432050"/>
              </a:tblGrid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Huấn luyện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Kiểm tra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Đơn vị</a:t>
                      </a:r>
                      <a:endParaRPr lang="en-US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645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161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charset="0"/>
                          <a:cs typeface="Times New Roman" panose="02020603050405020304" charset="0"/>
                        </a:rPr>
                        <a:t>Câu</a:t>
                      </a:r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25" y="2367915"/>
            <a:ext cx="7296150" cy="41700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3.4. CHATBOT HỖ TRỢ KHÁCH HÀNG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78180" y="11557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Kết quả huấn luyện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5634990" y="1896745"/>
          <a:ext cx="6375400" cy="325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" y="1764030"/>
            <a:ext cx="5047615" cy="29705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7000" y="5502910"/>
            <a:ext cx="6888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Độ chính xác khởi đầu ở 80%.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sau 20 lần lặp, độ chính xác ổn định ở mức 97%-98%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65200" y="47859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i="1">
                <a:latin typeface="Times New Roman" panose="02020603050405020304" charset="0"/>
                <a:cs typeface="Times New Roman" panose="02020603050405020304" charset="0"/>
              </a:rPr>
              <a:t>Biểu đồ độ chính xác theo chỉ số accuracy</a:t>
            </a:r>
            <a:endParaRPr lang="en-US" altLang="en-GB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3.5. HỆ THỐNG PHÂN LOẠI Ý KIẾN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1"/>
          <a:stretch>
            <a:fillRect/>
          </a:stretch>
        </p:blipFill>
        <p:spPr>
          <a:xfrm>
            <a:off x="3284220" y="4102735"/>
            <a:ext cx="1201420" cy="10820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553210"/>
            <a:ext cx="9142730" cy="1800225"/>
          </a:xfrm>
          <a:prstGeom prst="rect">
            <a:avLst/>
          </a:prstGeom>
        </p:spPr>
      </p:pic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9842500" y="3651885"/>
            <a:ext cx="854710" cy="908050"/>
          </a:xfrm>
          <a:prstGeom prst="rect">
            <a:avLst/>
          </a:prstGeom>
        </p:spPr>
      </p:pic>
      <p:pic>
        <p:nvPicPr>
          <p:cNvPr id="45" name="Picture 44"/>
          <p:cNvPicPr/>
          <p:nvPr/>
        </p:nvPicPr>
        <p:blipFill>
          <a:blip r:embed="rId3"/>
          <a:stretch>
            <a:fillRect/>
          </a:stretch>
        </p:blipFill>
        <p:spPr>
          <a:xfrm>
            <a:off x="9842500" y="4858385"/>
            <a:ext cx="854710" cy="908050"/>
          </a:xfrm>
          <a:prstGeom prst="rect">
            <a:avLst/>
          </a:prstGeom>
        </p:spPr>
      </p:pic>
      <p:sp>
        <p:nvSpPr>
          <p:cNvPr id="46" name="Right Bracket 45"/>
          <p:cNvSpPr/>
          <p:nvPr/>
        </p:nvSpPr>
        <p:spPr>
          <a:xfrm>
            <a:off x="10602595" y="3966845"/>
            <a:ext cx="123825" cy="1483360"/>
          </a:xfrm>
          <a:prstGeom prst="rightBracket">
            <a:avLst/>
          </a:prstGeom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16200000">
            <a:off x="10552430" y="3535680"/>
            <a:ext cx="1370330" cy="1005205"/>
          </a:xfrm>
          <a:prstGeom prst="bentConnector3">
            <a:avLst>
              <a:gd name="adj1" fmla="val -254"/>
            </a:avLst>
          </a:prstGeom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Rectangles 47"/>
          <p:cNvSpPr/>
          <p:nvPr/>
        </p:nvSpPr>
        <p:spPr>
          <a:xfrm>
            <a:off x="7215505" y="4321175"/>
            <a:ext cx="2193925" cy="1741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9" name="Chevron 48"/>
          <p:cNvSpPr/>
          <p:nvPr/>
        </p:nvSpPr>
        <p:spPr>
          <a:xfrm flipH="1">
            <a:off x="7332980" y="4396740"/>
            <a:ext cx="1825625" cy="586105"/>
          </a:xfrm>
          <a:prstGeom prst="chevron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vector hóa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Snip Single Corner Rectangle 49"/>
          <p:cNvSpPr/>
          <p:nvPr/>
        </p:nvSpPr>
        <p:spPr>
          <a:xfrm>
            <a:off x="7543800" y="5458460"/>
            <a:ext cx="1670050" cy="559435"/>
          </a:xfrm>
          <a:prstGeom prst="snip1Rect">
            <a:avLst/>
          </a:prstGeom>
          <a:ln w="635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PhoBert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1" name="Straight Connector 50"/>
          <p:cNvCxnSpPr>
            <a:stCxn id="50" idx="3"/>
          </p:cNvCxnSpPr>
          <p:nvPr/>
        </p:nvCxnSpPr>
        <p:spPr>
          <a:xfrm flipH="1" flipV="1">
            <a:off x="8368030" y="4964430"/>
            <a:ext cx="10795" cy="494030"/>
          </a:xfrm>
          <a:prstGeom prst="line">
            <a:avLst/>
          </a:prstGeom>
          <a:ln w="31750" cap="rnd">
            <a:solidFill>
              <a:schemeClr val="accent6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2" name="Picture 51"/>
          <p:cNvPicPr/>
          <p:nvPr/>
        </p:nvPicPr>
        <p:blipFill>
          <a:blip r:embed="rId4"/>
          <a:stretch>
            <a:fillRect/>
          </a:stretch>
        </p:blipFill>
        <p:spPr>
          <a:xfrm>
            <a:off x="5443220" y="4239260"/>
            <a:ext cx="721360" cy="808990"/>
          </a:xfrm>
          <a:prstGeom prst="rect">
            <a:avLst/>
          </a:prstGeom>
        </p:spPr>
      </p:pic>
      <p:sp>
        <p:nvSpPr>
          <p:cNvPr id="53" name="Text Box 52"/>
          <p:cNvSpPr txBox="1"/>
          <p:nvPr/>
        </p:nvSpPr>
        <p:spPr>
          <a:xfrm>
            <a:off x="5173980" y="5048250"/>
            <a:ext cx="138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Huấn luyện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54" name="Straight Arrow Connector 53"/>
          <p:cNvCxnSpPr>
            <a:endCxn id="52" idx="3"/>
          </p:cNvCxnSpPr>
          <p:nvPr/>
        </p:nvCxnSpPr>
        <p:spPr>
          <a:xfrm flipH="1" flipV="1">
            <a:off x="6164580" y="4643755"/>
            <a:ext cx="818515" cy="9525"/>
          </a:xfrm>
          <a:prstGeom prst="straightConnector1">
            <a:avLst/>
          </a:prstGeom>
          <a:ln w="28575" cmpd="sng">
            <a:solidFill>
              <a:schemeClr val="accent1">
                <a:lumMod val="1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1"/>
            <a:endCxn id="42" idx="3"/>
          </p:cNvCxnSpPr>
          <p:nvPr/>
        </p:nvCxnSpPr>
        <p:spPr>
          <a:xfrm flipH="1">
            <a:off x="4485640" y="4643755"/>
            <a:ext cx="957580" cy="0"/>
          </a:xfrm>
          <a:prstGeom prst="straightConnector1">
            <a:avLst/>
          </a:prstGeom>
          <a:ln w="28575" cmpd="sng">
            <a:solidFill>
              <a:schemeClr val="accent2">
                <a:lumMod val="5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Text Box 55"/>
          <p:cNvSpPr txBox="1"/>
          <p:nvPr/>
        </p:nvSpPr>
        <p:spPr>
          <a:xfrm>
            <a:off x="3387725" y="5184775"/>
            <a:ext cx="1097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Mô hình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656590" y="1092835"/>
            <a:ext cx="6005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các bước xây dựng hệ thống phân loại ý kiến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13335" y="1553210"/>
            <a:ext cx="337947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Tổng số mẫu: </a:t>
            </a: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9.328 </a:t>
            </a:r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mẫu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gồm 5 lớp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lớp “1”: Rất không hài lòng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lớp “2”: Không hài lòng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lớp “3”: Bình thường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lớp “4”: Khá hài lòng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lớp “5”: Rất hài lòng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3.5. HỆ THỐNG PHÂN LOẠI Ý KIẾN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6430" y="1195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Kết quả huấn luyện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1870" y="1195070"/>
            <a:ext cx="5905500" cy="49936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588895" y="3625215"/>
            <a:ext cx="3172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Mô hình RandomForest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683510" y="43776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Độ chính xác: 56,68%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3.5. HỆ THỐNG PHÂN LOẠI Ý KIẾN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6430" y="1195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Kết quả huấn luyện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60625" y="3964305"/>
            <a:ext cx="3172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Mô hình SVM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460625" y="4664710"/>
            <a:ext cx="3013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Độ chính xác: 58,68%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035" y="1195070"/>
            <a:ext cx="6207760" cy="5247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3.5. HỆ THỐNG PHÂN LOẠI Ý KIẾN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6430" y="11950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Kết quả huấn luyện</a:t>
            </a:r>
            <a:endParaRPr lang="en-US" altLang="en-GB" sz="240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845945" y="3710305"/>
            <a:ext cx="4095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Mô hình Logistic Regression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845945" y="4335145"/>
            <a:ext cx="3884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Độ chính xác: 60.69%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1339215"/>
            <a:ext cx="5974080" cy="5050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NỘI DUNG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GIỚI 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THIỆU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MỤC TIÊU ĐỀ TÀI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PHƯƠNG PHÁP TRIỂN KHAI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KẾT QUẢ ĐẠT ĐƯỢC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HƯỚNG PHÁT TRIỂN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3.5. HỆ THỐNG PHÂN LOẠI Ý KIẾN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0725" y="2241550"/>
            <a:ext cx="109194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Nhận xét: Độ chính xác cả ba mô hình tương đối bằng nhau, tuy nhiên xét trên ma trận nhầm lẫn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79360" y="3434080"/>
            <a:ext cx="2143760" cy="11144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Logistic Regression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87545" y="3434080"/>
            <a:ext cx="2143760" cy="11144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SVM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5730" y="3434080"/>
            <a:ext cx="2143760" cy="111442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RandomForest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4073525" y="3836670"/>
            <a:ext cx="148590" cy="393065"/>
          </a:xfrm>
          <a:prstGeom prst="chevr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896100" y="3836670"/>
            <a:ext cx="148590" cy="393065"/>
          </a:xfrm>
          <a:prstGeom prst="chevr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838200" y="5237480"/>
            <a:ext cx="10515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Kết luận: Chọn mô hình Logistic Regression dùng làm mô hình chính để phân loại ý kiến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 KẾT QUẢ ĐẠT ĐƯỢC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98245" y="1565910"/>
            <a:ext cx="10156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Về Website “sàn thương mại điện tử”.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Xây dựng website sàn thương mại điện tử với các chức năng như : Quản lí thông tin, mua hàng, tìm sản phẩm, quản lí đơn hàng, quản lí sản phẩm ,...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46835" y="3061970"/>
            <a:ext cx="10419715" cy="1589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Về chatbot hỗ trợ 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Xây dựng chatbot hỗ trợ khách hàng với các đặc điểm như trả lời nhanh, thân thiện, dễ sử dụng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36040" y="4759960"/>
            <a:ext cx="10610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Về hệ thống phân loại ý kiến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Xây dựng hệ thống phân loại ý kiến tự động với tốc độ dự đoán nhanh, sử dụng ít tài nguyên.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4. KẾT QUẢ ĐẠT ĐƯỢC</a:t>
            </a:r>
            <a:endParaRPr lang="en-GB" alt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1020" y="1768475"/>
            <a:ext cx="1146937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3200" b="1">
                <a:latin typeface="Times New Roman" panose="02020603050405020304" charset="0"/>
                <a:cs typeface="Times New Roman" panose="02020603050405020304" charset="0"/>
              </a:rPr>
              <a:t>Hạn chế:</a:t>
            </a:r>
            <a:endParaRPr lang="en-US" altLang="en-GB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Kịch bản chatbot còn đơn giản, chưa linh hoạt.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Độ chính xác mô hình phân loại ý kiến chưa đạt mức lý tưởng.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Tốc độ trang web chưa được tối ưu tốt.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5. HƯỚNG PHÁT TRIỂN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0725" y="2213610"/>
            <a:ext cx="109073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Xây dựng thêm mô hình phân loại ý kiến với mô hình ngôn ngữ lớn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Xây dựng kịch bản chi tiết cho chatbot để tương tác giống người hơn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sz="3200">
                <a:latin typeface="Times New Roman" panose="02020603050405020304" charset="0"/>
                <a:cs typeface="Times New Roman" panose="02020603050405020304" charset="0"/>
              </a:rPr>
              <a:t>Xây dựng thêm ứng dụng cho các thiết bị di động</a:t>
            </a:r>
            <a:endParaRPr lang="en-US" altLang="en-GB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>
                <a:latin typeface="Times New Roman" panose="02020603050405020304" charset="0"/>
                <a:cs typeface="Times New Roman" panose="02020603050405020304" charset="0"/>
              </a:rPr>
              <a:t>DEMO</a:t>
            </a:r>
            <a:endParaRPr lang="en-US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CÁM ƠN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1. GIỚI THIỆU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44060" y="1182370"/>
            <a:ext cx="2485390" cy="224663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0" y="4117975"/>
            <a:ext cx="1577340" cy="15201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1295" y="2821305"/>
            <a:ext cx="1076960" cy="107569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rcRect t="2533" b="6924"/>
          <a:stretch>
            <a:fillRect/>
          </a:stretch>
        </p:blipFill>
        <p:spPr>
          <a:xfrm>
            <a:off x="8413115" y="4175760"/>
            <a:ext cx="2477770" cy="219456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912995" y="1182370"/>
            <a:ext cx="558800" cy="106299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6186805" y="1642110"/>
            <a:ext cx="566420" cy="663575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304415" y="4175760"/>
            <a:ext cx="1815465" cy="94107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453005" y="4450715"/>
            <a:ext cx="1514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000">
                <a:latin typeface="Times New Roman" panose="02020603050405020304" charset="0"/>
                <a:cs typeface="Times New Roman" panose="02020603050405020304" charset="0"/>
              </a:rPr>
              <a:t>làm thế nào để </a:t>
            </a:r>
            <a:endParaRPr lang="en-US" altLang="en-GB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en-GB" sz="1000">
                <a:latin typeface="Times New Roman" panose="02020603050405020304" charset="0"/>
                <a:cs typeface="Times New Roman" panose="02020603050405020304" charset="0"/>
              </a:rPr>
              <a:t>thêm doanh số</a:t>
            </a:r>
            <a:endParaRPr lang="en-US" altLang="en-GB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" name="Elbow Connector 18"/>
          <p:cNvCxnSpPr>
            <a:stCxn id="7" idx="2"/>
            <a:endCxn id="12" idx="1"/>
          </p:cNvCxnSpPr>
          <p:nvPr/>
        </p:nvCxnSpPr>
        <p:spPr>
          <a:xfrm rot="5400000" flipV="1">
            <a:off x="6177915" y="3037840"/>
            <a:ext cx="1844040" cy="2626360"/>
          </a:xfrm>
          <a:prstGeom prst="bentConnector2">
            <a:avLst/>
          </a:prstGeom>
          <a:ln w="31750" cap="rnd">
            <a:solidFill>
              <a:schemeClr val="accent6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7" idx="1"/>
          </p:cNvCxnSpPr>
          <p:nvPr/>
        </p:nvCxnSpPr>
        <p:spPr>
          <a:xfrm flipV="1">
            <a:off x="1278255" y="2305685"/>
            <a:ext cx="3265805" cy="1053465"/>
          </a:xfrm>
          <a:prstGeom prst="straightConnector1">
            <a:avLst/>
          </a:prstGeom>
          <a:ln w="31750" cap="rnd">
            <a:solidFill>
              <a:schemeClr val="accent6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17" idx="1"/>
          </p:cNvCxnSpPr>
          <p:nvPr/>
        </p:nvCxnSpPr>
        <p:spPr>
          <a:xfrm rot="5400000" flipH="1" flipV="1">
            <a:off x="1760855" y="4186555"/>
            <a:ext cx="522605" cy="2380615"/>
          </a:xfrm>
          <a:prstGeom prst="bentConnector3">
            <a:avLst>
              <a:gd name="adj1" fmla="val -45565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7113270" y="1811020"/>
            <a:ext cx="50787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- Người bán muốn tiếp cận đến nhiều khách hàng có nhu cầu mua nội thất.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- Người mua nội thất phải tìm sản phẩm ở nơi có quá nhiều loại sản phẩm.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2. MỤC TIÊU ĐỀ TÀI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713230" y="2514600"/>
            <a:ext cx="8936355" cy="914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Xây dựng sàn thương mại điện tử dành cho mặt hàng nội thất 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713230" y="3732530"/>
            <a:ext cx="8936355" cy="914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Tích hợp chatbot hỗ trợ khách hàng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713230" y="5017135"/>
            <a:ext cx="8936355" cy="9144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Hệ thống tự động phân loại đánh giá khách hàng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8755" y="2552700"/>
            <a:ext cx="7178040" cy="997585"/>
          </a:xfrm>
        </p:spPr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 PHƯƠNG PHÁP TRIỂN KHAI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 CÁC THÀNH PHẦN CỦA HỆ THỐNG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5124450" y="1626870"/>
            <a:ext cx="1729105" cy="11353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Hệ thống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66900" y="4208145"/>
            <a:ext cx="1962785" cy="12738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Website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7610" y="4208145"/>
            <a:ext cx="1962785" cy="12738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Chatbot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48320" y="4208145"/>
            <a:ext cx="1962785" cy="12738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Hệ thống 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phân loại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" name="Elbow Connector 8"/>
          <p:cNvCxnSpPr>
            <a:stCxn id="5" idx="2"/>
            <a:endCxn id="6" idx="0"/>
          </p:cNvCxnSpPr>
          <p:nvPr/>
        </p:nvCxnSpPr>
        <p:spPr>
          <a:xfrm rot="5400000">
            <a:off x="3696018" y="1914843"/>
            <a:ext cx="1445895" cy="31407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2"/>
            <a:endCxn id="8" idx="0"/>
          </p:cNvCxnSpPr>
          <p:nvPr/>
        </p:nvCxnSpPr>
        <p:spPr>
          <a:xfrm rot="5400000" flipV="1">
            <a:off x="6836728" y="1914843"/>
            <a:ext cx="1445895" cy="31407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5989320" y="2762250"/>
            <a:ext cx="0" cy="1445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05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3.2. KIẾN TRÚC TỔNG THỂ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935" y="1964055"/>
            <a:ext cx="2419350" cy="16979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84420" y="4259580"/>
            <a:ext cx="2061210" cy="16992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488555" y="2104390"/>
            <a:ext cx="1706880" cy="13246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8187690" y="4148455"/>
            <a:ext cx="2120900" cy="212217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1280795" y="4429125"/>
            <a:ext cx="1567180" cy="1437640"/>
          </a:xfrm>
          <a:prstGeom prst="rect">
            <a:avLst/>
          </a:prstGeom>
        </p:spPr>
      </p:pic>
      <p:cxnSp>
        <p:nvCxnSpPr>
          <p:cNvPr id="9" name="Curved Connector 8"/>
          <p:cNvCxnSpPr/>
          <p:nvPr/>
        </p:nvCxnSpPr>
        <p:spPr>
          <a:xfrm rot="16200000" flipH="1">
            <a:off x="5929630" y="-662305"/>
            <a:ext cx="140335" cy="5112385"/>
          </a:xfrm>
          <a:prstGeom prst="curvedConnector3">
            <a:avLst>
              <a:gd name="adj1" fmla="val -169683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6" idx="2"/>
            <a:endCxn id="7" idx="3"/>
          </p:cNvCxnSpPr>
          <p:nvPr/>
        </p:nvCxnSpPr>
        <p:spPr>
          <a:xfrm rot="5400000" flipV="1">
            <a:off x="8435023" y="3335973"/>
            <a:ext cx="1780540" cy="1966595"/>
          </a:xfrm>
          <a:prstGeom prst="curvedConnector4">
            <a:avLst>
              <a:gd name="adj1" fmla="val 20203"/>
              <a:gd name="adj2" fmla="val 112092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4" idx="2"/>
          </p:cNvCxnSpPr>
          <p:nvPr/>
        </p:nvCxnSpPr>
        <p:spPr>
          <a:xfrm rot="5400000" flipV="1">
            <a:off x="4287520" y="2604135"/>
            <a:ext cx="532765" cy="2648585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3"/>
            <a:endCxn id="7" idx="2"/>
          </p:cNvCxnSpPr>
          <p:nvPr/>
        </p:nvCxnSpPr>
        <p:spPr>
          <a:xfrm>
            <a:off x="6945630" y="5109210"/>
            <a:ext cx="2302510" cy="1161415"/>
          </a:xfrm>
          <a:prstGeom prst="curvedConnector4">
            <a:avLst>
              <a:gd name="adj1" fmla="val 26972"/>
              <a:gd name="adj2" fmla="val 120503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2"/>
          </p:cNvCxnSpPr>
          <p:nvPr/>
        </p:nvCxnSpPr>
        <p:spPr>
          <a:xfrm rot="5400000" flipH="1">
            <a:off x="4007485" y="4051300"/>
            <a:ext cx="806450" cy="3008630"/>
          </a:xfrm>
          <a:prstGeom prst="curvedConnector4">
            <a:avLst>
              <a:gd name="adj1" fmla="val -29528"/>
              <a:gd name="adj2" fmla="val 67117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849755" y="1823720"/>
            <a:ext cx="292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lớp trình bày (frontend)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692140" y="5958840"/>
            <a:ext cx="1952625" cy="553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lớp truy cập dữ liệu (backend)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23900" y="4055745"/>
            <a:ext cx="2918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hệ thống phân loại ý kiến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195435" y="2628900"/>
            <a:ext cx="104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chatbot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555990" y="5866765"/>
            <a:ext cx="1538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cơ sở dữ liệu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3.3. WEBSITE “SÀN THƯƠNG MẠI ĐIỆN TỬ”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69570" y="1852295"/>
            <a:ext cx="1924050" cy="1795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" y="4293870"/>
            <a:ext cx="2263140" cy="1760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23870" y="4545330"/>
            <a:ext cx="1151890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847590" y="1588135"/>
            <a:ext cx="839470" cy="1249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/>
          <p:cNvPicPr/>
          <p:nvPr/>
        </p:nvPicPr>
        <p:blipFill>
          <a:blip r:embed="rId5"/>
          <a:stretch>
            <a:fillRect/>
          </a:stretch>
        </p:blipFill>
        <p:spPr>
          <a:xfrm>
            <a:off x="4847590" y="3160395"/>
            <a:ext cx="767080" cy="9537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923925" y="3885565"/>
            <a:ext cx="645795" cy="169545"/>
          </a:xfrm>
          <a:prstGeom prst="bentConnector3">
            <a:avLst>
              <a:gd name="adj1" fmla="val 50049"/>
            </a:avLst>
          </a:prstGeom>
          <a:ln w="28575" cmpd="sng">
            <a:solidFill>
              <a:schemeClr val="accent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5" idx="3"/>
            <a:endCxn id="6" idx="2"/>
          </p:cNvCxnSpPr>
          <p:nvPr/>
        </p:nvCxnSpPr>
        <p:spPr>
          <a:xfrm>
            <a:off x="2293620" y="5173980"/>
            <a:ext cx="1306195" cy="628650"/>
          </a:xfrm>
          <a:prstGeom prst="bentConnector4">
            <a:avLst>
              <a:gd name="adj1" fmla="val 27953"/>
              <a:gd name="adj2" fmla="val 177879"/>
            </a:avLst>
          </a:prstGeom>
          <a:ln w="28575" cmpd="sng">
            <a:solidFill>
              <a:schemeClr val="accent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3"/>
            <a:endCxn id="19" idx="1"/>
          </p:cNvCxnSpPr>
          <p:nvPr/>
        </p:nvCxnSpPr>
        <p:spPr>
          <a:xfrm flipV="1">
            <a:off x="2293620" y="2212975"/>
            <a:ext cx="2553970" cy="537210"/>
          </a:xfrm>
          <a:prstGeom prst="curvedConnector3">
            <a:avLst>
              <a:gd name="adj1" fmla="val 50000"/>
            </a:avLst>
          </a:prstGeom>
          <a:ln w="28575" cmpd="sng">
            <a:solidFill>
              <a:schemeClr val="accent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endCxn id="22" idx="1"/>
          </p:cNvCxnSpPr>
          <p:nvPr/>
        </p:nvCxnSpPr>
        <p:spPr>
          <a:xfrm>
            <a:off x="2333625" y="2750185"/>
            <a:ext cx="2513965" cy="898525"/>
          </a:xfrm>
          <a:prstGeom prst="curvedConnector3">
            <a:avLst>
              <a:gd name="adj1" fmla="val 50013"/>
            </a:avLst>
          </a:prstGeom>
          <a:ln w="28575" cmpd="sng">
            <a:solidFill>
              <a:schemeClr val="accent1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Right Bracket 11"/>
          <p:cNvSpPr/>
          <p:nvPr/>
        </p:nvSpPr>
        <p:spPr>
          <a:xfrm>
            <a:off x="5877560" y="1640205"/>
            <a:ext cx="265430" cy="4520565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885940" y="1477645"/>
            <a:ext cx="5209540" cy="35947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Nhiệm vụ: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Tương tác với người dùng và thực hiện các chức năng liên quan đến mua bán, xem, tìm kiếm sản phẩm,... phục vụ cho hai đối tượng chính.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Người dùng bình thường.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+ Chủ cửa hàng kinh doanh nội thất.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005"/>
            <a:ext cx="10515600" cy="1325563"/>
          </a:xfrm>
        </p:spPr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  <a:sym typeface="+mn-ea"/>
              </a:rPr>
              <a:t>3.3. WEBSITE “SÀN THƯƠNG MẠI ĐIỆN TỬ”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3617595" y="1616075"/>
            <a:ext cx="1178560" cy="154813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617460" y="305752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Đăng nhập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42315" y="304863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Đăng ký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2315" y="440372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thông tin tài khoản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82620" y="569531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giỏ hàng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22925" y="441261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lịch sử đơn hàng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82620" y="441261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Quản lí danh sách yêu thích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063230" y="566483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Mua hàng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22925" y="566483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Sử dụng chatbot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063230" y="4403725"/>
            <a:ext cx="2048510" cy="5829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Trò chuyện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Elbow Connector 12"/>
          <p:cNvCxnSpPr>
            <a:endCxn id="5" idx="0"/>
          </p:cNvCxnSpPr>
          <p:nvPr/>
        </p:nvCxnSpPr>
        <p:spPr>
          <a:xfrm rot="10800000" flipV="1">
            <a:off x="1766570" y="2393315"/>
            <a:ext cx="1786890" cy="6546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9" idx="3"/>
            <a:endCxn id="4" idx="0"/>
          </p:cNvCxnSpPr>
          <p:nvPr/>
        </p:nvCxnSpPr>
        <p:spPr>
          <a:xfrm>
            <a:off x="4796155" y="2390140"/>
            <a:ext cx="3845560" cy="66738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4" idx="2"/>
            <a:endCxn id="6" idx="0"/>
          </p:cNvCxnSpPr>
          <p:nvPr/>
        </p:nvCxnSpPr>
        <p:spPr>
          <a:xfrm rot="5400000">
            <a:off x="4822508" y="584518"/>
            <a:ext cx="763270" cy="6875145"/>
          </a:xfrm>
          <a:prstGeom prst="bentConnector3">
            <a:avLst>
              <a:gd name="adj1" fmla="val 499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0"/>
          </p:cNvCxnSpPr>
          <p:nvPr/>
        </p:nvCxnSpPr>
        <p:spPr>
          <a:xfrm rot="10800000" flipV="1">
            <a:off x="4206240" y="4030345"/>
            <a:ext cx="4434205" cy="38227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4" idx="2"/>
            <a:endCxn id="8" idx="0"/>
          </p:cNvCxnSpPr>
          <p:nvPr/>
        </p:nvCxnSpPr>
        <p:spPr>
          <a:xfrm rot="5400000">
            <a:off x="7258050" y="3028950"/>
            <a:ext cx="772160" cy="1994535"/>
          </a:xfrm>
          <a:prstGeom prst="bentConnector3">
            <a:avLst>
              <a:gd name="adj1" fmla="val 499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4" idx="2"/>
            <a:endCxn id="12" idx="0"/>
          </p:cNvCxnSpPr>
          <p:nvPr/>
        </p:nvCxnSpPr>
        <p:spPr>
          <a:xfrm rot="5400000" flipV="1">
            <a:off x="8482965" y="3799205"/>
            <a:ext cx="763270" cy="4457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7" idx="0"/>
          </p:cNvCxnSpPr>
          <p:nvPr/>
        </p:nvCxnSpPr>
        <p:spPr>
          <a:xfrm flipH="1">
            <a:off x="4206875" y="3348990"/>
            <a:ext cx="5459095" cy="2346325"/>
          </a:xfrm>
          <a:prstGeom prst="bentConnector4">
            <a:avLst>
              <a:gd name="adj1" fmla="val -15447"/>
              <a:gd name="adj2" fmla="val 774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0"/>
          </p:cNvCxnSpPr>
          <p:nvPr/>
        </p:nvCxnSpPr>
        <p:spPr>
          <a:xfrm>
            <a:off x="6641465" y="5173980"/>
            <a:ext cx="5715" cy="490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0"/>
          </p:cNvCxnSpPr>
          <p:nvPr/>
        </p:nvCxnSpPr>
        <p:spPr>
          <a:xfrm flipH="1">
            <a:off x="9087485" y="5189855"/>
            <a:ext cx="5080" cy="47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74*60"/>
  <p:tag name="TABLE_ENDDRAG_RECT" val="202*125*574*6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3849</Words>
  <Application>WPS Presentation</Application>
  <PresentationFormat>Widescreen</PresentationFormat>
  <Paragraphs>278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SimSun</vt:lpstr>
      <vt:lpstr>Wingdings</vt:lpstr>
      <vt:lpstr>K2D</vt:lpstr>
      <vt:lpstr>Readex Pro</vt:lpstr>
      <vt:lpstr>Barlow</vt:lpstr>
      <vt:lpstr>FiraCode Nerd Font</vt:lpstr>
      <vt:lpstr>Times New Roman</vt:lpstr>
      <vt:lpstr>MS PGothic</vt:lpstr>
      <vt:lpstr>Microsoft YaHei</vt:lpstr>
      <vt:lpstr>Arial Unicode MS</vt:lpstr>
      <vt:lpstr>Calibri</vt:lpstr>
      <vt:lpstr>Wingdings</vt:lpstr>
      <vt:lpstr>Yu Gothic</vt:lpstr>
      <vt:lpstr>Calibri Light</vt:lpstr>
      <vt:lpstr>Office Theme</vt:lpstr>
      <vt:lpstr>1_Office Theme</vt:lpstr>
      <vt:lpstr>PowerPoint 演示文稿</vt:lpstr>
      <vt:lpstr>NỘI DUNG</vt:lpstr>
      <vt:lpstr>1. GIỚI THIỆU</vt:lpstr>
      <vt:lpstr>2. MỤC TIÊU ĐỀ TÀI</vt:lpstr>
      <vt:lpstr>3. PHƯƠNG PHÁP TRIỂN KHAI</vt:lpstr>
      <vt:lpstr>3.1. CÁC THÀNH PHẦN CỦA HỆ THỐNG</vt:lpstr>
      <vt:lpstr>3.2. KIẾN TRÚC TỔNG THỂ</vt:lpstr>
      <vt:lpstr>3.3. WEBSITE “SÀN THƯƠNG MẠI ĐIỆN TỬ”</vt:lpstr>
      <vt:lpstr>3.3. WEBSITE “SÀN THƯƠNG MẠI ĐIỆN TỬ”</vt:lpstr>
      <vt:lpstr>3.3. WEBSITE “SÀN THƯƠNG MẠI ĐIỆN TỬ”</vt:lpstr>
      <vt:lpstr>3.4. CHATBOT HỖ TRỢ KHÁCH HÀNG</vt:lpstr>
      <vt:lpstr>3.4. CHATBOT HỖ TRỢ KHÁCH HÀNG</vt:lpstr>
      <vt:lpstr>3.4. CHATBOT HỖ TRỢ KHÁCH HÀNG</vt:lpstr>
      <vt:lpstr>3.4. CHATBOT HỖ TRỢ KHÁCH HÀNG</vt:lpstr>
      <vt:lpstr>3.4. CHATBOT HỖ TRỢ KHÁCH HÀNG</vt:lpstr>
      <vt:lpstr>3.5. HỆ THỐNG PHÂN LOẠI Ý KIẾN</vt:lpstr>
      <vt:lpstr>3.5. HỆ THỐNG PHÂN LOẠI Ý KIẾN</vt:lpstr>
      <vt:lpstr>3.5. HỆ THỐNG PHÂN LOẠI Ý KIẾN</vt:lpstr>
      <vt:lpstr>3.5. HỆ THỐNG PHÂN LOẠI Ý KIẾN</vt:lpstr>
      <vt:lpstr>3.5. HỆ THỐNG PHÂN LOẠI Ý KIẾN</vt:lpstr>
      <vt:lpstr>4. KẾT QUẢ ĐẠT ĐƯỢC</vt:lpstr>
      <vt:lpstr>4. KẾT QUẢ ĐẠT ĐƯỢC</vt:lpstr>
      <vt:lpstr>5. HƯỚNG PHÁT TRIỂN</vt:lpstr>
      <vt:lpstr>DEMO</vt:lpstr>
      <vt:lpstr>CÁM ƠN</vt:lpstr>
    </vt:vector>
  </TitlesOfParts>
  <Company>Can Tho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Nhân Đinh Hoàng</cp:lastModifiedBy>
  <cp:revision>293</cp:revision>
  <dcterms:created xsi:type="dcterms:W3CDTF">2022-07-01T08:15:00Z</dcterms:created>
  <dcterms:modified xsi:type="dcterms:W3CDTF">2024-12-10T00:58:00Z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4325D4B11D464EFDBFEFA71F092111CA_12</vt:lpwstr>
  </property>
  <property fmtid="{D5CDD505-2E9C-101B-9397-08002B2CF9AE}" pid="3" name="KSOProductBuildVer">
    <vt:lpwstr>2057-12.2.0.18639</vt:lpwstr>
  </property>
</Properties>
</file>